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266" r:id="rId3"/>
    <p:sldId id="256" r:id="rId4"/>
    <p:sldId id="272" r:id="rId5"/>
    <p:sldId id="301" r:id="rId6"/>
    <p:sldId id="302" r:id="rId7"/>
    <p:sldId id="303" r:id="rId8"/>
    <p:sldId id="312" r:id="rId9"/>
    <p:sldId id="304" r:id="rId10"/>
    <p:sldId id="309" r:id="rId11"/>
    <p:sldId id="313" r:id="rId12"/>
    <p:sldId id="305" r:id="rId13"/>
    <p:sldId id="314" r:id="rId14"/>
    <p:sldId id="307" r:id="rId15"/>
    <p:sldId id="308" r:id="rId16"/>
    <p:sldId id="310" r:id="rId17"/>
    <p:sldId id="315" r:id="rId18"/>
    <p:sldId id="31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73" autoAdjust="0"/>
    <p:restoredTop sz="93810" autoAdjust="0"/>
  </p:normalViewPr>
  <p:slideViewPr>
    <p:cSldViewPr snapToGrid="0" showGuides="1">
      <p:cViewPr varScale="1">
        <p:scale>
          <a:sx n="111" d="100"/>
          <a:sy n="111" d="100"/>
        </p:scale>
        <p:origin x="296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1/18/23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1/18/23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7E01617-EF19-DC4E-A132-EB0DE07B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085"/>
            <a:ext cx="10515600" cy="58080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C5BF38EF-96F0-E840-9920-CE402EBE9E72}"/>
              </a:ext>
            </a:extLst>
          </p:cNvPr>
          <p:cNvSpPr/>
          <p:nvPr userDrawn="1"/>
        </p:nvSpPr>
        <p:spPr>
          <a:xfrm>
            <a:off x="393701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60AA612-243F-E64D-9941-82A45D827B7B}"/>
              </a:ext>
            </a:extLst>
          </p:cNvPr>
          <p:cNvSpPr/>
          <p:nvPr userDrawn="1"/>
        </p:nvSpPr>
        <p:spPr>
          <a:xfrm>
            <a:off x="770733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Block Arc 18">
            <a:extLst>
              <a:ext uri="{FF2B5EF4-FFF2-40B4-BE49-F238E27FC236}">
                <a16:creationId xmlns:a16="http://schemas.microsoft.com/office/drawing/2014/main" id="{8956BECE-6ED5-7741-BA2D-98657AD10468}"/>
              </a:ext>
            </a:extLst>
          </p:cNvPr>
          <p:cNvSpPr/>
          <p:nvPr userDrawn="1"/>
        </p:nvSpPr>
        <p:spPr>
          <a:xfrm rot="10800000">
            <a:off x="2597711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89D48E-98B3-D14B-9AFF-17FE3256FB10}"/>
              </a:ext>
            </a:extLst>
          </p:cNvPr>
          <p:cNvSpPr/>
          <p:nvPr userDrawn="1"/>
        </p:nvSpPr>
        <p:spPr>
          <a:xfrm rot="10800000">
            <a:off x="2971800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lock Arc 20">
            <a:extLst>
              <a:ext uri="{FF2B5EF4-FFF2-40B4-BE49-F238E27FC236}">
                <a16:creationId xmlns:a16="http://schemas.microsoft.com/office/drawing/2014/main" id="{16FDE7D3-4CF9-5C4E-932B-160E466CBD08}"/>
              </a:ext>
            </a:extLst>
          </p:cNvPr>
          <p:cNvSpPr/>
          <p:nvPr userDrawn="1"/>
        </p:nvSpPr>
        <p:spPr>
          <a:xfrm>
            <a:off x="4798777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EC39EB9-63D8-7C40-99FB-8A086D00EEED}"/>
              </a:ext>
            </a:extLst>
          </p:cNvPr>
          <p:cNvSpPr/>
          <p:nvPr userDrawn="1"/>
        </p:nvSpPr>
        <p:spPr>
          <a:xfrm>
            <a:off x="5175809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Block Arc 22">
            <a:extLst>
              <a:ext uri="{FF2B5EF4-FFF2-40B4-BE49-F238E27FC236}">
                <a16:creationId xmlns:a16="http://schemas.microsoft.com/office/drawing/2014/main" id="{C1061FF9-BB40-034C-B2D9-2FAFC3ACA25B}"/>
              </a:ext>
            </a:extLst>
          </p:cNvPr>
          <p:cNvSpPr/>
          <p:nvPr userDrawn="1"/>
        </p:nvSpPr>
        <p:spPr>
          <a:xfrm rot="10800000">
            <a:off x="7002787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A2B2D42-B66A-4F4D-8F16-282A8C69BA08}"/>
              </a:ext>
            </a:extLst>
          </p:cNvPr>
          <p:cNvSpPr/>
          <p:nvPr userDrawn="1"/>
        </p:nvSpPr>
        <p:spPr>
          <a:xfrm rot="10800000">
            <a:off x="7376876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3217943B-9636-4A49-8908-BD3EC7B5B706}"/>
              </a:ext>
            </a:extLst>
          </p:cNvPr>
          <p:cNvSpPr/>
          <p:nvPr userDrawn="1"/>
        </p:nvSpPr>
        <p:spPr>
          <a:xfrm>
            <a:off x="9203853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737DFDB-EAC3-D342-9FD0-235E7E64CE04}"/>
              </a:ext>
            </a:extLst>
          </p:cNvPr>
          <p:cNvSpPr/>
          <p:nvPr userDrawn="1"/>
        </p:nvSpPr>
        <p:spPr>
          <a:xfrm>
            <a:off x="9580885" y="2921000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Block Arc 28">
            <a:extLst>
              <a:ext uri="{FF2B5EF4-FFF2-40B4-BE49-F238E27FC236}">
                <a16:creationId xmlns:a16="http://schemas.microsoft.com/office/drawing/2014/main" id="{DB9F16A2-2EA8-4349-A0C6-D483FCE766B5}"/>
              </a:ext>
            </a:extLst>
          </p:cNvPr>
          <p:cNvSpPr/>
          <p:nvPr userDrawn="1"/>
        </p:nvSpPr>
        <p:spPr>
          <a:xfrm rot="10800000">
            <a:off x="11407863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B767515-6FFF-6C45-A841-22D921720A97}"/>
              </a:ext>
            </a:extLst>
          </p:cNvPr>
          <p:cNvSpPr/>
          <p:nvPr userDrawn="1"/>
        </p:nvSpPr>
        <p:spPr>
          <a:xfrm rot="10800000">
            <a:off x="11781952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Block Arc 30">
            <a:extLst>
              <a:ext uri="{FF2B5EF4-FFF2-40B4-BE49-F238E27FC236}">
                <a16:creationId xmlns:a16="http://schemas.microsoft.com/office/drawing/2014/main" id="{F6F3A917-9530-C943-AB93-2D763ABD2C2E}"/>
              </a:ext>
            </a:extLst>
          </p:cNvPr>
          <p:cNvSpPr/>
          <p:nvPr userDrawn="1"/>
        </p:nvSpPr>
        <p:spPr>
          <a:xfrm rot="10800000">
            <a:off x="-1807367" y="2555644"/>
            <a:ext cx="2578099" cy="2713542"/>
          </a:xfrm>
          <a:prstGeom prst="blockArc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7378E8A-4692-F843-94CC-106C138EDF3F}"/>
              </a:ext>
            </a:extLst>
          </p:cNvPr>
          <p:cNvSpPr/>
          <p:nvPr userDrawn="1"/>
        </p:nvSpPr>
        <p:spPr>
          <a:xfrm rot="10800000">
            <a:off x="-1433278" y="2998926"/>
            <a:ext cx="1826978" cy="182697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21EB8AE-A81C-BA4A-AED6-4A281FF778D1}"/>
              </a:ext>
            </a:extLst>
          </p:cNvPr>
          <p:cNvSpPr/>
          <p:nvPr userDrawn="1"/>
        </p:nvSpPr>
        <p:spPr>
          <a:xfrm rot="10800000">
            <a:off x="892234" y="3042502"/>
            <a:ext cx="1583974" cy="15839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75F9A5-4A1D-074F-8D79-53E206A421B4}"/>
              </a:ext>
            </a:extLst>
          </p:cNvPr>
          <p:cNvSpPr/>
          <p:nvPr userDrawn="1"/>
        </p:nvSpPr>
        <p:spPr>
          <a:xfrm rot="10800000">
            <a:off x="1008282" y="3164002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9302536-82FA-7E48-818D-CBFA17DDAEB4}"/>
              </a:ext>
            </a:extLst>
          </p:cNvPr>
          <p:cNvSpPr/>
          <p:nvPr userDrawn="1"/>
        </p:nvSpPr>
        <p:spPr>
          <a:xfrm rot="10800000">
            <a:off x="3093301" y="3120428"/>
            <a:ext cx="1583974" cy="158397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12A6741-6C21-8C42-9FF1-FE316AD4D19F}"/>
              </a:ext>
            </a:extLst>
          </p:cNvPr>
          <p:cNvSpPr/>
          <p:nvPr userDrawn="1"/>
        </p:nvSpPr>
        <p:spPr>
          <a:xfrm rot="10800000">
            <a:off x="5304013" y="3037767"/>
            <a:ext cx="1583974" cy="15839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CC1217-5A9D-6142-8487-0845F6286B14}"/>
              </a:ext>
            </a:extLst>
          </p:cNvPr>
          <p:cNvSpPr/>
          <p:nvPr userDrawn="1"/>
        </p:nvSpPr>
        <p:spPr>
          <a:xfrm rot="10800000">
            <a:off x="7505078" y="3120428"/>
            <a:ext cx="1583974" cy="15839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DE9CA0B-74AB-354F-A466-2259609683D1}"/>
              </a:ext>
            </a:extLst>
          </p:cNvPr>
          <p:cNvSpPr/>
          <p:nvPr userDrawn="1"/>
        </p:nvSpPr>
        <p:spPr>
          <a:xfrm rot="10800000">
            <a:off x="9695686" y="3037767"/>
            <a:ext cx="1583974" cy="15839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7815C5-D168-2348-A2C8-3340E530FDB1}"/>
              </a:ext>
            </a:extLst>
          </p:cNvPr>
          <p:cNvSpPr/>
          <p:nvPr userDrawn="1"/>
        </p:nvSpPr>
        <p:spPr>
          <a:xfrm rot="10800000">
            <a:off x="3219534" y="3246662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14DF22-4001-0A42-ABFD-1E742DDA9151}"/>
              </a:ext>
            </a:extLst>
          </p:cNvPr>
          <p:cNvSpPr/>
          <p:nvPr userDrawn="1"/>
        </p:nvSpPr>
        <p:spPr>
          <a:xfrm rot="10800000">
            <a:off x="5423546" y="3164000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D8A94DD-278D-094D-95C5-52BD411E9D54}"/>
              </a:ext>
            </a:extLst>
          </p:cNvPr>
          <p:cNvSpPr/>
          <p:nvPr userDrawn="1"/>
        </p:nvSpPr>
        <p:spPr>
          <a:xfrm rot="10800000">
            <a:off x="7631122" y="3246661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7455E0B-CF3D-6B4B-8BCF-44F9698EB4A4}"/>
              </a:ext>
            </a:extLst>
          </p:cNvPr>
          <p:cNvSpPr/>
          <p:nvPr userDrawn="1"/>
        </p:nvSpPr>
        <p:spPr>
          <a:xfrm rot="10800000">
            <a:off x="9819403" y="3163999"/>
            <a:ext cx="1331505" cy="13315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C4089C-7D6C-864F-9121-49CA31A90FE5}"/>
              </a:ext>
            </a:extLst>
          </p:cNvPr>
          <p:cNvSpPr/>
          <p:nvPr userDrawn="1"/>
        </p:nvSpPr>
        <p:spPr>
          <a:xfrm>
            <a:off x="1623709" y="4583449"/>
            <a:ext cx="121024" cy="572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09E847-574F-494D-8FAE-427F8CAE97CF}"/>
              </a:ext>
            </a:extLst>
          </p:cNvPr>
          <p:cNvSpPr/>
          <p:nvPr userDrawn="1"/>
        </p:nvSpPr>
        <p:spPr>
          <a:xfrm>
            <a:off x="3824774" y="2548369"/>
            <a:ext cx="121024" cy="5720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D8C32D-0B0D-DF4A-B371-511B230BD211}"/>
              </a:ext>
            </a:extLst>
          </p:cNvPr>
          <p:cNvSpPr/>
          <p:nvPr userDrawn="1"/>
        </p:nvSpPr>
        <p:spPr>
          <a:xfrm>
            <a:off x="6035487" y="4621738"/>
            <a:ext cx="121024" cy="5720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415378-1541-3E4B-9E62-70FE844DEE7C}"/>
              </a:ext>
            </a:extLst>
          </p:cNvPr>
          <p:cNvSpPr/>
          <p:nvPr userDrawn="1"/>
        </p:nvSpPr>
        <p:spPr>
          <a:xfrm>
            <a:off x="8229853" y="2555644"/>
            <a:ext cx="121024" cy="5720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F9DE7B-8949-EB4A-B888-D15EABCF5294}"/>
              </a:ext>
            </a:extLst>
          </p:cNvPr>
          <p:cNvSpPr/>
          <p:nvPr userDrawn="1"/>
        </p:nvSpPr>
        <p:spPr>
          <a:xfrm>
            <a:off x="10427162" y="4621738"/>
            <a:ext cx="121024" cy="5720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CA33E921-0B0C-224C-8C48-CE135C53E9E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86063" y="3382913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accent3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2</a:t>
            </a:r>
            <a:endParaRPr lang="en-US" dirty="0"/>
          </a:p>
        </p:txBody>
      </p:sp>
      <p:sp>
        <p:nvSpPr>
          <p:cNvPr id="54" name="Content Placeholder 52">
            <a:extLst>
              <a:ext uri="{FF2B5EF4-FFF2-40B4-BE49-F238E27FC236}">
                <a16:creationId xmlns:a16="http://schemas.microsoft.com/office/drawing/2014/main" id="{9C158DD2-4D7B-6A4F-8B62-13F838E9D72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07582" y="3304113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3</a:t>
            </a:r>
            <a:endParaRPr lang="en-US" dirty="0"/>
          </a:p>
        </p:txBody>
      </p:sp>
      <p:sp>
        <p:nvSpPr>
          <p:cNvPr id="55" name="Content Placeholder 52">
            <a:extLst>
              <a:ext uri="{FF2B5EF4-FFF2-40B4-BE49-F238E27FC236}">
                <a16:creationId xmlns:a16="http://schemas.microsoft.com/office/drawing/2014/main" id="{C2493382-3806-5542-B579-E9926181ABD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12553" y="3302231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accent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1</a:t>
            </a:r>
            <a:endParaRPr lang="en-US" dirty="0"/>
          </a:p>
        </p:txBody>
      </p:sp>
      <p:sp>
        <p:nvSpPr>
          <p:cNvPr id="56" name="Content Placeholder 52">
            <a:extLst>
              <a:ext uri="{FF2B5EF4-FFF2-40B4-BE49-F238E27FC236}">
                <a16:creationId xmlns:a16="http://schemas.microsoft.com/office/drawing/2014/main" id="{A78F5654-5911-2848-8E46-87D900C62C2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10121" y="3430353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accent4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4</a:t>
            </a:r>
            <a:endParaRPr lang="en-US" dirty="0"/>
          </a:p>
        </p:txBody>
      </p:sp>
      <p:sp>
        <p:nvSpPr>
          <p:cNvPr id="57" name="Content Placeholder 52">
            <a:extLst>
              <a:ext uri="{FF2B5EF4-FFF2-40B4-BE49-F238E27FC236}">
                <a16:creationId xmlns:a16="http://schemas.microsoft.com/office/drawing/2014/main" id="{B79E60AB-45C3-AE44-8411-D271F991F2F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814130" y="3297135"/>
            <a:ext cx="1360488" cy="1317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accent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z="7200" b="1" dirty="0"/>
              <a:t>5</a:t>
            </a:r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BF621AF-C719-BE47-8E64-EA0C75027FD8}"/>
              </a:ext>
            </a:extLst>
          </p:cNvPr>
          <p:cNvSpPr/>
          <p:nvPr userDrawn="1"/>
        </p:nvSpPr>
        <p:spPr>
          <a:xfrm rot="10800000">
            <a:off x="1526274" y="5120291"/>
            <a:ext cx="312952" cy="3129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55621BC-6E19-FC48-A5BC-3E5CE2172F30}"/>
              </a:ext>
            </a:extLst>
          </p:cNvPr>
          <p:cNvSpPr/>
          <p:nvPr userDrawn="1"/>
        </p:nvSpPr>
        <p:spPr>
          <a:xfrm rot="10800000">
            <a:off x="3728810" y="2381306"/>
            <a:ext cx="312952" cy="31295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49487CD-5979-724E-AAEF-949D213D7838}"/>
              </a:ext>
            </a:extLst>
          </p:cNvPr>
          <p:cNvSpPr/>
          <p:nvPr userDrawn="1"/>
        </p:nvSpPr>
        <p:spPr>
          <a:xfrm rot="10800000">
            <a:off x="5931350" y="5112710"/>
            <a:ext cx="312952" cy="3129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5E18E7D-655E-894C-B86F-F8E4EAA84B05}"/>
              </a:ext>
            </a:extLst>
          </p:cNvPr>
          <p:cNvSpPr/>
          <p:nvPr userDrawn="1"/>
        </p:nvSpPr>
        <p:spPr>
          <a:xfrm rot="10800000">
            <a:off x="8133886" y="2374356"/>
            <a:ext cx="312952" cy="3129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25ECBA9-4BE6-0B40-97DC-51EEB827044D}"/>
              </a:ext>
            </a:extLst>
          </p:cNvPr>
          <p:cNvSpPr/>
          <p:nvPr userDrawn="1"/>
        </p:nvSpPr>
        <p:spPr>
          <a:xfrm rot="10800000">
            <a:off x="10328679" y="5112710"/>
            <a:ext cx="312952" cy="3129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63">
            <a:extLst>
              <a:ext uri="{FF2B5EF4-FFF2-40B4-BE49-F238E27FC236}">
                <a16:creationId xmlns:a16="http://schemas.microsoft.com/office/drawing/2014/main" id="{FBE92319-F5F0-424F-8062-F96ABE6F42E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3865" y="5443524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Content Placeholder 63">
            <a:extLst>
              <a:ext uri="{FF2B5EF4-FFF2-40B4-BE49-F238E27FC236}">
                <a16:creationId xmlns:a16="http://schemas.microsoft.com/office/drawing/2014/main" id="{91E61772-AA40-884C-A532-81FB71DB209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03674" y="1158262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Content Placeholder 63">
            <a:extLst>
              <a:ext uri="{FF2B5EF4-FFF2-40B4-BE49-F238E27FC236}">
                <a16:creationId xmlns:a16="http://schemas.microsoft.com/office/drawing/2014/main" id="{7963C0BC-0A6F-FD4F-AFE7-A6B01852120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940193" y="1158262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Content Placeholder 63">
            <a:extLst>
              <a:ext uri="{FF2B5EF4-FFF2-40B4-BE49-F238E27FC236}">
                <a16:creationId xmlns:a16="http://schemas.microsoft.com/office/drawing/2014/main" id="{15AED734-E88F-F946-8763-9D05E7D69EC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76538" y="5440825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Content Placeholder 63">
            <a:extLst>
              <a:ext uri="{FF2B5EF4-FFF2-40B4-BE49-F238E27FC236}">
                <a16:creationId xmlns:a16="http://schemas.microsoft.com/office/drawing/2014/main" id="{DB527739-0298-0B46-84A5-3609CED0124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029211" y="5425937"/>
            <a:ext cx="2700338" cy="1190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71C8F37-1573-EA4D-A74F-D8DAFA8150AC}"/>
              </a:ext>
            </a:extLst>
          </p:cNvPr>
          <p:cNvSpPr/>
          <p:nvPr userDrawn="1"/>
        </p:nvSpPr>
        <p:spPr>
          <a:xfrm rot="10800000" flipV="1">
            <a:off x="1593972" y="5185996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809D9FA-62A4-424A-BDC3-A487A38C5B6C}"/>
              </a:ext>
            </a:extLst>
          </p:cNvPr>
          <p:cNvSpPr/>
          <p:nvPr userDrawn="1"/>
        </p:nvSpPr>
        <p:spPr>
          <a:xfrm rot="10800000" flipV="1">
            <a:off x="5996702" y="5185996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6B4F832-A5A2-5640-98EC-27F2766AFC93}"/>
              </a:ext>
            </a:extLst>
          </p:cNvPr>
          <p:cNvSpPr/>
          <p:nvPr userDrawn="1"/>
        </p:nvSpPr>
        <p:spPr>
          <a:xfrm rot="10800000" flipV="1">
            <a:off x="10395454" y="5182452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4534D1F-F705-7E4B-9ACE-9AF7C6DF8C1B}"/>
              </a:ext>
            </a:extLst>
          </p:cNvPr>
          <p:cNvSpPr/>
          <p:nvPr userDrawn="1"/>
        </p:nvSpPr>
        <p:spPr>
          <a:xfrm rot="10800000" flipV="1">
            <a:off x="3795674" y="2447011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E93BB6-E572-DC42-AF92-1D70E363D914}"/>
              </a:ext>
            </a:extLst>
          </p:cNvPr>
          <p:cNvSpPr/>
          <p:nvPr userDrawn="1"/>
        </p:nvSpPr>
        <p:spPr>
          <a:xfrm rot="10800000" flipV="1">
            <a:off x="8199591" y="2439404"/>
            <a:ext cx="181542" cy="1815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29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  <p:sldLayoutId id="2147483703" r:id="rId5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51CEBEB-5088-4E63-81A4-0DCEB5B45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9761" y="0"/>
            <a:ext cx="4986338" cy="3262311"/>
          </a:xfrm>
        </p:spPr>
        <p:txBody>
          <a:bodyPr/>
          <a:lstStyle/>
          <a:p>
            <a:r>
              <a:rPr lang="en-US" dirty="0"/>
              <a:t>DATA ANALYTICS Project</a:t>
            </a:r>
          </a:p>
        </p:txBody>
      </p:sp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4B6FF-C0EA-8819-31E8-666B3920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Average 2b2b prices for different house types &amp; cities in Bay area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6417C72C-0087-736A-E69C-9690526D6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81" y="1328839"/>
            <a:ext cx="5491937" cy="49434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FD97B-37D8-653E-930C-85A89EA5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 descr="Chart, waterfall chart&#10;&#10;Description automatically generated">
            <a:extLst>
              <a:ext uri="{FF2B5EF4-FFF2-40B4-BE49-F238E27FC236}">
                <a16:creationId xmlns:a16="http://schemas.microsoft.com/office/drawing/2014/main" id="{CE14F288-76BF-6582-E4C5-B69822BAF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99746"/>
            <a:ext cx="5795962" cy="377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93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1E478-E174-1B4C-497A-1674F4C3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1D66F-249E-FA65-6193-CB6A8603D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Price range for different types of properties.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How much space do we get for the lowest price, how much for the higher price and </a:t>
            </a:r>
            <a:r>
              <a:rPr lang="en-US" dirty="0" err="1">
                <a:latin typeface="+mj-lt"/>
              </a:rPr>
              <a:t>sqft</a:t>
            </a:r>
            <a:r>
              <a:rPr lang="en-US" dirty="0">
                <a:latin typeface="+mj-lt"/>
              </a:rPr>
              <a:t> at highest price and </a:t>
            </a:r>
            <a:r>
              <a:rPr lang="en-US" dirty="0" err="1">
                <a:latin typeface="+mj-lt"/>
              </a:rPr>
              <a:t>sqft</a:t>
            </a:r>
            <a:r>
              <a:rPr lang="en-US" dirty="0">
                <a:latin typeface="+mj-lt"/>
              </a:rPr>
              <a:t> at lowest price available.</a:t>
            </a:r>
          </a:p>
          <a:p>
            <a:endParaRPr lang="en-US" dirty="0"/>
          </a:p>
          <a:p>
            <a:r>
              <a:rPr lang="en-US" dirty="0">
                <a:latin typeface="+mj-lt"/>
              </a:rPr>
              <a:t>Impact of Crime Rates, School rating and employment opportunities on housing prices in Bay Area?</a:t>
            </a:r>
          </a:p>
          <a:p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Visualizations are as follows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42014-AA67-62A4-8D68-E6C6D487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625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983CC834-6E42-F9FB-16B4-AB9E161FB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125"/>
            <a:ext cx="6019200" cy="6157749"/>
          </a:xfrm>
          <a:prstGeom prst="rect">
            <a:avLst/>
          </a:prstGeom>
          <a:noFill/>
        </p:spPr>
      </p:pic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0010E5EA-0FE5-DB0C-B9F6-C8BEAB0177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tretch/>
        </p:blipFill>
        <p:spPr>
          <a:xfrm>
            <a:off x="6172201" y="2385392"/>
            <a:ext cx="6019799" cy="3838740"/>
          </a:xfrm>
          <a:noFill/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50B2E296-460D-CBED-56E7-8CD3FFA60B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50063" y="350125"/>
            <a:ext cx="4908708" cy="689113"/>
          </a:xfrm>
        </p:spPr>
        <p:txBody>
          <a:bodyPr/>
          <a:lstStyle/>
          <a:p>
            <a:r>
              <a:rPr lang="en-US" sz="2800" dirty="0"/>
              <a:t>Research Questions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934FAB9F-DD65-B1AB-BB86-47DE8717DA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163974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59AD95A2-EEE5-3CF7-BFEA-2BBE0B0D0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1224" y="1233488"/>
            <a:ext cx="8520989" cy="4943475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BCB44-5177-9C84-F17E-912D6F0B3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07165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F8DBA-6EE4-0233-61DB-AE0BEEAF0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24C13-3A85-EB67-4087-F2615754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DD1028-F184-6EA3-FA55-A99C84C90CCB}"/>
              </a:ext>
            </a:extLst>
          </p:cNvPr>
          <p:cNvSpPr txBox="1"/>
          <p:nvPr/>
        </p:nvSpPr>
        <p:spPr>
          <a:xfrm>
            <a:off x="7500730" y="1328839"/>
            <a:ext cx="43912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Finding count of different home_types, Properties in different cities with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Low Crime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High employment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Good schools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Various amenities, etc..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r>
              <a:rPr lang="en-US" b="1" dirty="0">
                <a:latin typeface="+mj-lt"/>
              </a:rPr>
              <a:t>With customer’s minimum requirements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2b2b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Parking/Garage facility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Laundry</a:t>
            </a:r>
          </a:p>
          <a:p>
            <a:endParaRPr lang="en-US" dirty="0">
              <a:latin typeface="+mj-lt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B31A2A18-90B6-E8E6-94A3-D2FB6D8DC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9" y="1139687"/>
            <a:ext cx="7054918" cy="505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61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1D3E5-F018-44FA-F701-B6994293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</a:t>
            </a:r>
          </a:p>
        </p:txBody>
      </p:sp>
      <p:pic>
        <p:nvPicPr>
          <p:cNvPr id="6" name="Content Placeholder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485B0B4-81C4-DB09-EB8B-46EB6A026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000" y="2812948"/>
            <a:ext cx="5588000" cy="28575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9F63A8-CFAC-C13D-E7C6-25DBAAD4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BD11ACA-4BD3-2BC2-94BE-E8EE3D8ED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155" y="1187552"/>
            <a:ext cx="5151745" cy="52260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51FD6D-A448-5DB2-1329-9BD032DF02A4}"/>
              </a:ext>
            </a:extLst>
          </p:cNvPr>
          <p:cNvSpPr txBox="1"/>
          <p:nvPr/>
        </p:nvSpPr>
        <p:spPr>
          <a:xfrm>
            <a:off x="508000" y="1187552"/>
            <a:ext cx="5421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We built a regression model to predict the prices of the 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houses and compared the predicted value with the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ZESTIMATE value.</a:t>
            </a:r>
          </a:p>
        </p:txBody>
      </p:sp>
    </p:spTree>
    <p:extLst>
      <p:ext uri="{BB962C8B-B14F-4D97-AF65-F5344CB8AC3E}">
        <p14:creationId xmlns:p14="http://schemas.microsoft.com/office/powerpoint/2010/main" val="2224849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DBD4D-3088-F75C-0310-54B1B2524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Price prediction comparison &amp; heat map for regression dataset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E6D5F2CF-3513-C614-0304-1B6E39EEC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116" y="2041626"/>
            <a:ext cx="3009900" cy="3517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9A1CA-F80D-6469-054A-7F630831E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C3128D74-0ABD-3777-58D3-32FB482F5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562" y="1182706"/>
            <a:ext cx="7772400" cy="541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50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F6521C-027A-80FA-3800-682B3B48A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33" y="4710898"/>
            <a:ext cx="11235304" cy="1235880"/>
          </a:xfrm>
          <a:prstGeom prst="rect">
            <a:avLst/>
          </a:prstGeom>
          <a:noFill/>
        </p:spPr>
      </p:pic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332D0A70-15D7-B148-BB8A-DA64A0336D3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tretch/>
        </p:blipFill>
        <p:spPr>
          <a:xfrm>
            <a:off x="3256906" y="317280"/>
            <a:ext cx="5372097" cy="3451571"/>
          </a:xfr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497EBB01-3E49-F573-CC80-21747D2BE1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pPr>
              <a:spcAft>
                <a:spcPts val="600"/>
              </a:spcAft>
            </a:pPr>
            <a:fld id="{03DC2DEF-D2FE-4B45-ABA4-9F153FD1C98A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08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632442-751B-1470-096A-52EB4C3C9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BB799-DDFD-E348-2A92-661FA1DCF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3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rmAutofit/>
          </a:bodyPr>
          <a:lstStyle/>
          <a:p>
            <a:r>
              <a:rPr lang="en-US" dirty="0"/>
              <a:t>What did we Scrape and from where??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We Scrapped Houses details listed for sale around Bay Area on ZILLOW Website.</a:t>
            </a:r>
          </a:p>
          <a:p>
            <a:r>
              <a:rPr lang="en-US" dirty="0">
                <a:latin typeface="+mj-lt"/>
              </a:rPr>
              <a:t>We scrapped the data using Beautiful Soup python library.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800"/>
          </a:p>
        </p:txBody>
      </p:sp>
      <p:pic>
        <p:nvPicPr>
          <p:cNvPr id="9" name="Picture Placeholder 8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583DF81-70FC-4857-54AE-3FA7F1F466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9398" r="22547" b="-1"/>
          <a:stretch/>
        </p:blipFill>
        <p:spPr>
          <a:xfrm>
            <a:off x="1117601" y="1016000"/>
            <a:ext cx="5138058" cy="4978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405B99D8-A9CA-CB42-8089-5A6C9C848782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algn="ctr"/>
            <a:r>
              <a:rPr lang="en-US" sz="2800" b="1" dirty="0">
                <a:latin typeface="+mj-lt"/>
              </a:rPr>
              <a:t>DATA VISUALIZATION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C108B02-384E-464A-AC7D-9BAAC1CDBF1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0DACE07F-6244-2B4D-8A9B-771CC068D47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940193" y="1577009"/>
            <a:ext cx="2700338" cy="771878"/>
          </a:xfrm>
        </p:spPr>
        <p:txBody>
          <a:bodyPr/>
          <a:lstStyle/>
          <a:p>
            <a:pPr algn="ctr"/>
            <a:r>
              <a:rPr lang="en-US" sz="2800" b="1" dirty="0">
                <a:latin typeface="+mj-lt"/>
              </a:rPr>
              <a:t>DATA ANALYSIS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1AC9AAA-DDCE-1E41-9291-9C214C196A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3920DCCA-3151-3147-B04A-DEF13B632EF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676538" y="5697039"/>
            <a:ext cx="2700338" cy="934411"/>
          </a:xfrm>
        </p:spPr>
        <p:txBody>
          <a:bodyPr/>
          <a:lstStyle/>
          <a:p>
            <a:pPr algn="ctr"/>
            <a:r>
              <a:rPr lang="en-US" sz="2800" b="1" dirty="0">
                <a:latin typeface="+mj-lt"/>
              </a:rPr>
              <a:t>DATA MANIPULATION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D4A229C-A0C7-CE47-9906-13440BC13A6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93682FE-6899-FF43-95B7-657C6B6427F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03674" y="1577009"/>
            <a:ext cx="2700338" cy="771878"/>
          </a:xfrm>
        </p:spPr>
        <p:txBody>
          <a:bodyPr/>
          <a:lstStyle/>
          <a:p>
            <a:pPr algn="ctr"/>
            <a:r>
              <a:rPr lang="en-US" sz="2800" b="1" dirty="0">
                <a:latin typeface="+mj-lt"/>
              </a:rPr>
              <a:t>DATA CLEANING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E560159-60CD-794B-A0CA-735C8906FEA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A80A98B8-6DAB-784F-AE8C-FDC98086080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3865" y="5699738"/>
            <a:ext cx="2700338" cy="934411"/>
          </a:xfrm>
        </p:spPr>
        <p:txBody>
          <a:bodyPr/>
          <a:lstStyle/>
          <a:p>
            <a:pPr algn="ctr"/>
            <a:r>
              <a:rPr lang="en-US" sz="2800" b="1" dirty="0">
                <a:latin typeface="+mj-lt"/>
              </a:rPr>
              <a:t>WEB SCRAPPING 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F4A4139-A90D-4D49-89ED-CD724B0071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AEC045C-0BEE-DD43-BB9B-DFC7C62E9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steps for Analyzing Housing Data??</a:t>
            </a:r>
          </a:p>
        </p:txBody>
      </p:sp>
    </p:spTree>
    <p:extLst>
      <p:ext uri="{BB962C8B-B14F-4D97-AF65-F5344CB8AC3E}">
        <p14:creationId xmlns:p14="http://schemas.microsoft.com/office/powerpoint/2010/main" val="3495132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anchor="ctr">
            <a:normAutofit/>
          </a:bodyPr>
          <a:lstStyle/>
          <a:p>
            <a:r>
              <a:rPr lang="en-US" dirty="0"/>
              <a:t>Cities we Scrapped house data from </a:t>
            </a:r>
            <a:r>
              <a:rPr lang="en-US" sz="2800" dirty="0"/>
              <a:t>(Tableau Visuals)</a:t>
            </a:r>
          </a:p>
        </p:txBody>
      </p:sp>
      <p:pic>
        <p:nvPicPr>
          <p:cNvPr id="7" name="Picture Placeholder 6" descr="Map&#10;&#10;Description automatically generated">
            <a:extLst>
              <a:ext uri="{FF2B5EF4-FFF2-40B4-BE49-F238E27FC236}">
                <a16:creationId xmlns:a16="http://schemas.microsoft.com/office/drawing/2014/main" id="{92FEF975-5A01-4556-BEFF-516E714D3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98" r="-1" b="22854"/>
          <a:stretch/>
        </p:blipFill>
        <p:spPr>
          <a:xfrm>
            <a:off x="371474" y="1233488"/>
            <a:ext cx="11520487" cy="5348490"/>
          </a:xfr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462884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1A804-0AF4-744C-DEF8-320BC31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Scrapped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5A9FC-E152-37A4-E049-DFCD2DFE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Content Placeholder 9" descr="Table&#10;&#10;Description automatically generated">
            <a:extLst>
              <a:ext uri="{FF2B5EF4-FFF2-40B4-BE49-F238E27FC236}">
                <a16:creationId xmlns:a16="http://schemas.microsoft.com/office/drawing/2014/main" id="{D99FDC32-82C5-AF81-5EA9-BB5A2FA67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690" y="1233488"/>
            <a:ext cx="8517100" cy="5348490"/>
          </a:xfrm>
        </p:spPr>
      </p:pic>
    </p:spTree>
    <p:extLst>
      <p:ext uri="{BB962C8B-B14F-4D97-AF65-F5344CB8AC3E}">
        <p14:creationId xmlns:p14="http://schemas.microsoft.com/office/powerpoint/2010/main" val="3306392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ACB4-AABA-BF25-E277-4DB41944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66B0C-ADB5-D756-C372-618B6746D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Dropping Irrelevant data/Null values</a:t>
            </a:r>
          </a:p>
          <a:p>
            <a:r>
              <a:rPr lang="en-US" dirty="0">
                <a:latin typeface="+mj-lt"/>
              </a:rPr>
              <a:t>Replacing Missing Values by Imputation method</a:t>
            </a:r>
          </a:p>
          <a:p>
            <a:r>
              <a:rPr lang="en-US" dirty="0">
                <a:latin typeface="+mj-lt"/>
              </a:rPr>
              <a:t>Removing Duplicates </a:t>
            </a:r>
          </a:p>
          <a:p>
            <a:r>
              <a:rPr lang="en-US" dirty="0">
                <a:latin typeface="+mj-lt"/>
              </a:rPr>
              <a:t>Finding outliers </a:t>
            </a:r>
          </a:p>
          <a:p>
            <a:r>
              <a:rPr lang="en-US" dirty="0">
                <a:latin typeface="+mj-lt"/>
              </a:rPr>
              <a:t>Categorical data</a:t>
            </a:r>
          </a:p>
          <a:p>
            <a:r>
              <a:rPr lang="en-US" dirty="0">
                <a:latin typeface="+mj-lt"/>
              </a:rPr>
              <a:t>Feature Engineering/Selecting needed columns</a:t>
            </a:r>
          </a:p>
          <a:p>
            <a:r>
              <a:rPr lang="en-US" dirty="0">
                <a:latin typeface="+mj-lt"/>
              </a:rPr>
              <a:t>Validation split for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F43FA-764A-67A8-AEF0-4450BB223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397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F8DBA-6EE4-0233-61DB-AE0BEEAF0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count of different home_types in various cities </a:t>
            </a:r>
            <a:br>
              <a:rPr lang="en-US" dirty="0"/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2363F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(Tableau Visuals)</a:t>
            </a:r>
            <a:r>
              <a:rPr lang="en-US" dirty="0"/>
              <a:t> </a:t>
            </a:r>
          </a:p>
        </p:txBody>
      </p:sp>
      <p:pic>
        <p:nvPicPr>
          <p:cNvPr id="6" name="Content Placeholder 5" descr="Chart, treemap chart&#10;&#10;Description automatically generated">
            <a:extLst>
              <a:ext uri="{FF2B5EF4-FFF2-40B4-BE49-F238E27FC236}">
                <a16:creationId xmlns:a16="http://schemas.microsoft.com/office/drawing/2014/main" id="{41C48043-A07B-6938-1C3C-56AAF3665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6522" y="1010856"/>
            <a:ext cx="9279351" cy="558679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24C13-3A85-EB67-4087-F2615754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116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DEC72-EB4B-7361-8EED-30E9F3A5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Performed 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CE44-BD5A-9187-2DE6-D474F88D9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Lowest crime rate per city</a:t>
            </a:r>
          </a:p>
          <a:p>
            <a:r>
              <a:rPr lang="en-US" dirty="0">
                <a:latin typeface="+mj-lt"/>
              </a:rPr>
              <a:t>Highest school rating per city</a:t>
            </a:r>
          </a:p>
          <a:p>
            <a:r>
              <a:rPr lang="en-US" dirty="0">
                <a:latin typeface="+mj-lt"/>
              </a:rPr>
              <a:t>Employment rate in each city</a:t>
            </a:r>
          </a:p>
          <a:p>
            <a:r>
              <a:rPr lang="en-US" dirty="0">
                <a:latin typeface="+mj-lt"/>
              </a:rPr>
              <a:t>Percentage of properties from each city.</a:t>
            </a:r>
          </a:p>
          <a:p>
            <a:pPr lvl="1"/>
            <a:r>
              <a:rPr lang="en-US" dirty="0">
                <a:latin typeface="+mj-lt"/>
              </a:rPr>
              <a:t>We took 40 houses from each city and performed data cleaning.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Visualizations are as follows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D5326-35BB-5900-4C6F-BE57BFFE4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755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8D10-845D-4D7A-4685-6E979092E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anchor="ctr">
            <a:normAutofit/>
          </a:bodyPr>
          <a:lstStyle/>
          <a:p>
            <a:r>
              <a:rPr lang="en-US" dirty="0"/>
              <a:t>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801DC-18CF-ADB2-C6A6-27DB86CD9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800"/>
          </a:p>
        </p:txBody>
      </p:sp>
      <p:pic>
        <p:nvPicPr>
          <p:cNvPr id="18" name="Content Placeholder 17" descr="Chart, pie chart&#10;&#10;Description automatically generated">
            <a:extLst>
              <a:ext uri="{FF2B5EF4-FFF2-40B4-BE49-F238E27FC236}">
                <a16:creationId xmlns:a16="http://schemas.microsoft.com/office/drawing/2014/main" id="{C5E6C0DA-9E16-A01D-3248-99ED018CC9E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838123" y="3382186"/>
            <a:ext cx="3909390" cy="3216156"/>
          </a:xfrm>
        </p:spPr>
      </p:pic>
      <p:pic>
        <p:nvPicPr>
          <p:cNvPr id="14" name="Content Placeholder 13" descr="Chart, bar chart&#10;&#10;Description automatically generated">
            <a:extLst>
              <a:ext uri="{FF2B5EF4-FFF2-40B4-BE49-F238E27FC236}">
                <a16:creationId xmlns:a16="http://schemas.microsoft.com/office/drawing/2014/main" id="{0ECBD71F-733C-CF51-5522-A0DC7EA39F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0016" y="4149104"/>
            <a:ext cx="5250246" cy="2051671"/>
          </a:xfrm>
        </p:spPr>
      </p:pic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A8A6EE59-53AA-B2CE-856A-7BEB09970D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tretch/>
        </p:blipFill>
        <p:spPr>
          <a:xfrm>
            <a:off x="672741" y="1470993"/>
            <a:ext cx="5237521" cy="2051671"/>
          </a:xfrm>
          <a:noFill/>
        </p:spPr>
      </p:pic>
      <p:pic>
        <p:nvPicPr>
          <p:cNvPr id="31" name="Picture 30" descr="Chart, bar chart&#10;&#10;Description automatically generated">
            <a:extLst>
              <a:ext uri="{FF2B5EF4-FFF2-40B4-BE49-F238E27FC236}">
                <a16:creationId xmlns:a16="http://schemas.microsoft.com/office/drawing/2014/main" id="{67092925-DF35-E624-49D5-5C3473379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79077"/>
            <a:ext cx="5618922" cy="190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86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</TotalTime>
  <Words>330</Words>
  <Application>Microsoft Macintosh PowerPoint</Application>
  <PresentationFormat>Widescreen</PresentationFormat>
  <Paragraphs>78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DATA ANALYTICS Project</vt:lpstr>
      <vt:lpstr>What did we Scrape and from where??</vt:lpstr>
      <vt:lpstr>What are the steps for Analyzing Housing Data??</vt:lpstr>
      <vt:lpstr>Cities we Scrapped house data from (Tableau Visuals)</vt:lpstr>
      <vt:lpstr>Scrapped data</vt:lpstr>
      <vt:lpstr>Data Preparation Process</vt:lpstr>
      <vt:lpstr>Visualizing count of different home_types in various cities  (Tableau Visuals) </vt:lpstr>
      <vt:lpstr>ANALYSIS Performed on data</vt:lpstr>
      <vt:lpstr>Data Analysis</vt:lpstr>
      <vt:lpstr>Average 2b2b prices for different house types &amp; cities in Bay area</vt:lpstr>
      <vt:lpstr>Research Questions</vt:lpstr>
      <vt:lpstr>PowerPoint Presentation</vt:lpstr>
      <vt:lpstr>PowerPoint Presentation</vt:lpstr>
      <vt:lpstr>Requirement analysis</vt:lpstr>
      <vt:lpstr>Build model</vt:lpstr>
      <vt:lpstr>Price prediction comparison &amp; heat map for regression dataset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Project</dc:title>
  <dc:creator>Dileep Lingamallu</dc:creator>
  <cp:lastModifiedBy>Dileep Lingamallu</cp:lastModifiedBy>
  <cp:revision>11</cp:revision>
  <dcterms:created xsi:type="dcterms:W3CDTF">2022-10-02T23:08:48Z</dcterms:created>
  <dcterms:modified xsi:type="dcterms:W3CDTF">2023-01-18T08:36:05Z</dcterms:modified>
</cp:coreProperties>
</file>